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8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61"/>
    <a:srgbClr val="006C6F"/>
    <a:srgbClr val="009C84"/>
    <a:srgbClr val="00C7AC"/>
    <a:srgbClr val="C85B35"/>
    <a:srgbClr val="960E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35"/>
  </p:normalViewPr>
  <p:slideViewPr>
    <p:cSldViewPr snapToGrid="0" snapToObjects="1">
      <p:cViewPr varScale="1">
        <p:scale>
          <a:sx n="87" d="100"/>
          <a:sy n="87" d="100"/>
        </p:scale>
        <p:origin x="14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347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610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127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5457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5643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607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855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640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339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835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50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88CC7-59FD-8349-8330-3CDC524F45E3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093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kgyr25__8J7zroStX9Z8KYml9cfBAHT_/view?usp=sharin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3358011-10BC-48DD-CC14-AC3490D06520}"/>
              </a:ext>
            </a:extLst>
          </p:cNvPr>
          <p:cNvSpPr txBox="1"/>
          <p:nvPr/>
        </p:nvSpPr>
        <p:spPr>
          <a:xfrm>
            <a:off x="697381" y="1026200"/>
            <a:ext cx="774923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b="1" dirty="0">
                <a:solidFill>
                  <a:srgbClr val="0058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MODIFICACIONES PRESUPUESTALES</a:t>
            </a:r>
          </a:p>
          <a:p>
            <a:pPr algn="ctr"/>
            <a:r>
              <a:rPr lang="es-MX" sz="3200" b="1" dirty="0">
                <a:solidFill>
                  <a:srgbClr val="0058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CUARTO TRIM 2023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617F733-4E38-05B3-4BB4-9DFE0EC8F4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887506"/>
              </p:ext>
            </p:extLst>
          </p:nvPr>
        </p:nvGraphicFramePr>
        <p:xfrm>
          <a:off x="1498294" y="2412694"/>
          <a:ext cx="5728772" cy="2560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4043">
                  <a:extLst>
                    <a:ext uri="{9D8B030D-6E8A-4147-A177-3AD203B41FA5}">
                      <a16:colId xmlns:a16="http://schemas.microsoft.com/office/drawing/2014/main" val="3290429678"/>
                    </a:ext>
                  </a:extLst>
                </a:gridCol>
                <a:gridCol w="2434729">
                  <a:extLst>
                    <a:ext uri="{9D8B030D-6E8A-4147-A177-3AD203B41FA5}">
                      <a16:colId xmlns:a16="http://schemas.microsoft.com/office/drawing/2014/main" val="2526026389"/>
                    </a:ext>
                  </a:extLst>
                </a:gridCol>
              </a:tblGrid>
              <a:tr h="723533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/>
                        <a:t>AMPLIACIONES PRESUPUESTALES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045065"/>
                  </a:ext>
                </a:extLst>
              </a:tr>
              <a:tr h="918298">
                <a:tc>
                  <a:txBody>
                    <a:bodyPr/>
                    <a:lstStyle/>
                    <a:p>
                      <a:r>
                        <a:rPr lang="es-MX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ESTATAL</a:t>
                      </a:r>
                    </a:p>
                    <a:p>
                      <a:r>
                        <a:rPr lang="es-MX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CAPITULO 1000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$ 4,477,800.00</a:t>
                      </a:r>
                      <a:endParaRPr lang="es-MX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37220"/>
                  </a:ext>
                </a:extLst>
              </a:tr>
              <a:tr h="918298">
                <a:tc>
                  <a:txBody>
                    <a:bodyPr/>
                    <a:lstStyle/>
                    <a:p>
                      <a:r>
                        <a:rPr lang="es-MX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FEDERAL</a:t>
                      </a:r>
                    </a:p>
                    <a:p>
                      <a:r>
                        <a:rPr lang="es-MX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CONVENIO MODIFICATORIO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$ 987,083.42</a:t>
                      </a:r>
                    </a:p>
                    <a:p>
                      <a:endParaRPr lang="es-MX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619295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0FB86A29-5697-22E0-5052-0EC1D54D3D12}"/>
              </a:ext>
            </a:extLst>
          </p:cNvPr>
          <p:cNvSpPr txBox="1"/>
          <p:nvPr/>
        </p:nvSpPr>
        <p:spPr>
          <a:xfrm>
            <a:off x="1784731" y="5555011"/>
            <a:ext cx="531013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  https://drive.google.com/file/d/1kgyr25__8J7zroStX9Z8KYml9cfBAHT_/view?usp=sharing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3535AB7-527B-47D2-0DA4-B0730A751F37}"/>
              </a:ext>
            </a:extLst>
          </p:cNvPr>
          <p:cNvSpPr txBox="1"/>
          <p:nvPr/>
        </p:nvSpPr>
        <p:spPr>
          <a:xfrm>
            <a:off x="4028042" y="5224585"/>
            <a:ext cx="82351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OFICIO</a:t>
            </a:r>
          </a:p>
        </p:txBody>
      </p:sp>
    </p:spTree>
    <p:extLst>
      <p:ext uri="{BB962C8B-B14F-4D97-AF65-F5344CB8AC3E}">
        <p14:creationId xmlns:p14="http://schemas.microsoft.com/office/powerpoint/2010/main" val="553924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A49AA1F-54FD-9EE3-8037-46B1525402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66893"/>
              </p:ext>
            </p:extLst>
          </p:nvPr>
        </p:nvGraphicFramePr>
        <p:xfrm>
          <a:off x="396605" y="1570505"/>
          <a:ext cx="3216928" cy="3903411"/>
        </p:xfrm>
        <a:graphic>
          <a:graphicData uri="http://schemas.openxmlformats.org/drawingml/2006/table">
            <a:tbl>
              <a:tblPr/>
              <a:tblGrid>
                <a:gridCol w="722906">
                  <a:extLst>
                    <a:ext uri="{9D8B030D-6E8A-4147-A177-3AD203B41FA5}">
                      <a16:colId xmlns:a16="http://schemas.microsoft.com/office/drawing/2014/main" val="3701194572"/>
                    </a:ext>
                  </a:extLst>
                </a:gridCol>
                <a:gridCol w="995728">
                  <a:extLst>
                    <a:ext uri="{9D8B030D-6E8A-4147-A177-3AD203B41FA5}">
                      <a16:colId xmlns:a16="http://schemas.microsoft.com/office/drawing/2014/main" val="854235837"/>
                    </a:ext>
                  </a:extLst>
                </a:gridCol>
                <a:gridCol w="1498294">
                  <a:extLst>
                    <a:ext uri="{9D8B030D-6E8A-4147-A177-3AD203B41FA5}">
                      <a16:colId xmlns:a16="http://schemas.microsoft.com/office/drawing/2014/main" val="3584547994"/>
                    </a:ext>
                  </a:extLst>
                </a:gridCol>
              </a:tblGrid>
              <a:tr h="68255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AUTORIZADO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MODIFICADO AL </a:t>
                      </a:r>
                    </a:p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DE DIC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521690"/>
                  </a:ext>
                </a:extLst>
              </a:tr>
              <a:tr h="29239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130,240.65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75,617.11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5382924"/>
                  </a:ext>
                </a:extLst>
              </a:tr>
              <a:tr h="29689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49,368.40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92,027.41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5898998"/>
                  </a:ext>
                </a:extLst>
              </a:tr>
              <a:tr h="29239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187,758.00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352,091.40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5924471"/>
                  </a:ext>
                </a:extLst>
              </a:tr>
              <a:tr h="29239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21701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120,165.50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438,329.59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0868085"/>
                  </a:ext>
                </a:extLst>
              </a:tr>
              <a:tr h="29239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22106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146,378.93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193,389.44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313789"/>
                  </a:ext>
                </a:extLst>
              </a:tr>
              <a:tr h="29239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24601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25,512.41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8,259.20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405555"/>
                  </a:ext>
                </a:extLst>
              </a:tr>
              <a:tr h="29239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24801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1,699.44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7,246.87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74826"/>
                  </a:ext>
                </a:extLst>
              </a:tr>
              <a:tr h="29239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304,054.92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449,999.42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239803"/>
                  </a:ext>
                </a:extLst>
              </a:tr>
              <a:tr h="29239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75,104.00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27,366.98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168547"/>
                  </a:ext>
                </a:extLst>
              </a:tr>
              <a:tr h="29239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27301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8,903.40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11,330.41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8111778"/>
                  </a:ext>
                </a:extLst>
              </a:tr>
              <a:tr h="29239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29601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55,802.15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12,000.01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5274179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DFBE374C-445F-51C8-00A5-D21D6687B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641065"/>
              </p:ext>
            </p:extLst>
          </p:nvPr>
        </p:nvGraphicFramePr>
        <p:xfrm>
          <a:off x="5266064" y="1273050"/>
          <a:ext cx="3481332" cy="5173188"/>
        </p:xfrm>
        <a:graphic>
          <a:graphicData uri="http://schemas.openxmlformats.org/drawingml/2006/table">
            <a:tbl>
              <a:tblPr/>
              <a:tblGrid>
                <a:gridCol w="869736">
                  <a:extLst>
                    <a:ext uri="{9D8B030D-6E8A-4147-A177-3AD203B41FA5}">
                      <a16:colId xmlns:a16="http://schemas.microsoft.com/office/drawing/2014/main" val="1795423140"/>
                    </a:ext>
                  </a:extLst>
                </a:gridCol>
                <a:gridCol w="1219064">
                  <a:extLst>
                    <a:ext uri="{9D8B030D-6E8A-4147-A177-3AD203B41FA5}">
                      <a16:colId xmlns:a16="http://schemas.microsoft.com/office/drawing/2014/main" val="3311718957"/>
                    </a:ext>
                  </a:extLst>
                </a:gridCol>
                <a:gridCol w="1392532">
                  <a:extLst>
                    <a:ext uri="{9D8B030D-6E8A-4147-A177-3AD203B41FA5}">
                      <a16:colId xmlns:a16="http://schemas.microsoft.com/office/drawing/2014/main" val="95407450"/>
                    </a:ext>
                  </a:extLst>
                </a:gridCol>
              </a:tblGrid>
              <a:tr h="65490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PARTIDA</a:t>
                      </a:r>
                    </a:p>
                  </a:txBody>
                  <a:tcPr marL="8288" marR="8288" marT="8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AUTORIZADO</a:t>
                      </a:r>
                    </a:p>
                  </a:txBody>
                  <a:tcPr marL="8288" marR="8288" marT="8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MODIFICADO AL 31 DIC 2023</a:t>
                      </a:r>
                    </a:p>
                  </a:txBody>
                  <a:tcPr marL="8288" marR="8288" marT="8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246105"/>
                  </a:ext>
                </a:extLst>
              </a:tr>
              <a:tr h="1788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271,771.61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207,054.00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117116"/>
                  </a:ext>
                </a:extLst>
              </a:tr>
              <a:tr h="1788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32302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7,842.65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37,340.52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965275"/>
                  </a:ext>
                </a:extLst>
              </a:tr>
              <a:tr h="22622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32501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8,204.93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4,640.00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3105552"/>
                  </a:ext>
                </a:extLst>
              </a:tr>
              <a:tr h="1788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32601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15,090.15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7,540.00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246720"/>
                  </a:ext>
                </a:extLst>
              </a:tr>
              <a:tr h="1788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101,600.05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446,793.34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0788756"/>
                  </a:ext>
                </a:extLst>
              </a:tr>
              <a:tr h="1788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33102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132,224.91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319,000.00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2750210"/>
                  </a:ext>
                </a:extLst>
              </a:tr>
              <a:tr h="1788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33401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167,897.62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136,621.45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6661688"/>
                  </a:ext>
                </a:extLst>
              </a:tr>
              <a:tr h="1788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33603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21,877.11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48,610.00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3041024"/>
                  </a:ext>
                </a:extLst>
              </a:tr>
              <a:tr h="1788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33801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375,532.15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537,064.00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4941246"/>
                  </a:ext>
                </a:extLst>
              </a:tr>
              <a:tr h="1788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5,562.09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9,541.72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04553"/>
                  </a:ext>
                </a:extLst>
              </a:tr>
              <a:tr h="1788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34401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61,065.54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32,055.43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6393801"/>
                  </a:ext>
                </a:extLst>
              </a:tr>
              <a:tr h="1788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34501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361,071.00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325,777.95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1253139"/>
                  </a:ext>
                </a:extLst>
              </a:tr>
              <a:tr h="1788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239,015.17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226,864.54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996099"/>
                  </a:ext>
                </a:extLst>
              </a:tr>
              <a:tr h="1788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35201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13,920.00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95,988.03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6232057"/>
                  </a:ext>
                </a:extLst>
              </a:tr>
              <a:tr h="1788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35202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64,348.16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10,126.69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6471171"/>
                  </a:ext>
                </a:extLst>
              </a:tr>
              <a:tr h="1788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35301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2,475.24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174,885.17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3928696"/>
                  </a:ext>
                </a:extLst>
              </a:tr>
              <a:tr h="1788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35302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99,661.20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450.00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646644"/>
                  </a:ext>
                </a:extLst>
              </a:tr>
              <a:tr h="1788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35501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60,791.11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11,194.00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770238"/>
                  </a:ext>
                </a:extLst>
              </a:tr>
              <a:tr h="1788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35701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23,200.53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138,043.35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44042"/>
                  </a:ext>
                </a:extLst>
              </a:tr>
              <a:tr h="1788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35801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310,660.38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518,473.54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6812"/>
                  </a:ext>
                </a:extLst>
              </a:tr>
              <a:tr h="1788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4,897.71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300.00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1061162"/>
                  </a:ext>
                </a:extLst>
              </a:tr>
              <a:tr h="1788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100,207.19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197,607.56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888565"/>
                  </a:ext>
                </a:extLst>
              </a:tr>
              <a:tr h="1788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37501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118,215.00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135,776.00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4393552"/>
                  </a:ext>
                </a:extLst>
              </a:tr>
              <a:tr h="1788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37601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15,867.93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7,340.00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7275453"/>
                  </a:ext>
                </a:extLst>
              </a:tr>
              <a:tr h="1788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38301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141,838.00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462,837.56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2056026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BD36252D-06AD-77A5-69C5-4D8EF3575B8D}"/>
              </a:ext>
            </a:extLst>
          </p:cNvPr>
          <p:cNvSpPr txBox="1"/>
          <p:nvPr/>
        </p:nvSpPr>
        <p:spPr>
          <a:xfrm>
            <a:off x="2535032" y="842497"/>
            <a:ext cx="407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TRASPASOS ENTRE PARTIDAS</a:t>
            </a:r>
          </a:p>
        </p:txBody>
      </p:sp>
    </p:spTree>
    <p:extLst>
      <p:ext uri="{BB962C8B-B14F-4D97-AF65-F5344CB8AC3E}">
        <p14:creationId xmlns:p14="http://schemas.microsoft.com/office/powerpoint/2010/main" val="36669244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8607</TotalTime>
  <Words>239</Words>
  <Application>Microsoft Office PowerPoint</Application>
  <PresentationFormat>Presentación en pantalla (4:3)</PresentationFormat>
  <Paragraphs>127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Joel Gil</dc:creator>
  <cp:lastModifiedBy>Luz Marina Vega García</cp:lastModifiedBy>
  <cp:revision>142</cp:revision>
  <dcterms:created xsi:type="dcterms:W3CDTF">2022-01-31T20:03:20Z</dcterms:created>
  <dcterms:modified xsi:type="dcterms:W3CDTF">2024-03-13T16:10:23Z</dcterms:modified>
</cp:coreProperties>
</file>